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sldIdLst>
    <p:sldId id="306" r:id="rId2"/>
    <p:sldId id="309" r:id="rId3"/>
    <p:sldId id="308" r:id="rId4"/>
    <p:sldId id="307" r:id="rId5"/>
    <p:sldId id="281" r:id="rId6"/>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D32F"/>
    <a:srgbClr val="FDFDE9"/>
    <a:srgbClr val="F1ADB7"/>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34" autoAdjust="0"/>
  </p:normalViewPr>
  <p:slideViewPr>
    <p:cSldViewPr snapToGrid="0" snapToObjects="1">
      <p:cViewPr varScale="1">
        <p:scale>
          <a:sx n="114" d="100"/>
          <a:sy n="114" d="100"/>
        </p:scale>
        <p:origin x="3432" y="10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ea typeface="ＭＳ Ｐゴシック" panose="020B0600070205080204" pitchFamily="34" charset="-128"/>
              </a:defRPr>
            </a:lvl1pPr>
          </a:lstStyle>
          <a:p>
            <a:pPr>
              <a:defRPr/>
            </a:pPr>
            <a:fld id="{D426DC9E-1877-4513-BC3C-C56F6D8E6ABE}" type="slidenum">
              <a:rPr lang="en-GB" altLang="en-US"/>
              <a:pPr>
                <a:defRPr/>
              </a:pPr>
              <a:t>‹#›</a:t>
            </a:fld>
            <a:endParaRPr lang="en-GB" altLang="en-US"/>
          </a:p>
        </p:txBody>
      </p:sp>
    </p:spTree>
    <p:extLst>
      <p:ext uri="{BB962C8B-B14F-4D97-AF65-F5344CB8AC3E}">
        <p14:creationId xmlns:p14="http://schemas.microsoft.com/office/powerpoint/2010/main" val="38890559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287A1FBB-398D-4134-9E43-F812363C5389}" type="slidenum">
              <a:rPr lang="en-GB" altLang="en-US" sz="1200" b="0" smtClean="0"/>
              <a:pPr/>
              <a:t>5</a:t>
            </a:fld>
            <a:endParaRPr lang="en-GB" altLang="en-US" sz="1200" b="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651230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E9754F-DC38-4EA8-976F-2BB268B4EA98}" type="slidenum">
              <a:rPr lang="en-US" altLang="en-US"/>
              <a:pPr>
                <a:defRPr/>
              </a:pPr>
              <a:t>‹#›</a:t>
            </a:fld>
            <a:endParaRPr lang="en-US" altLang="en-US"/>
          </a:p>
        </p:txBody>
      </p:sp>
    </p:spTree>
    <p:extLst>
      <p:ext uri="{BB962C8B-B14F-4D97-AF65-F5344CB8AC3E}">
        <p14:creationId xmlns:p14="http://schemas.microsoft.com/office/powerpoint/2010/main" val="428508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43DF5-C42A-4B7F-ACA0-DA75EE2A42C8}" type="slidenum">
              <a:rPr lang="en-US" altLang="en-US"/>
              <a:pPr>
                <a:defRPr/>
              </a:pPr>
              <a:t>‹#›</a:t>
            </a:fld>
            <a:endParaRPr lang="en-US" altLang="en-US"/>
          </a:p>
        </p:txBody>
      </p:sp>
    </p:spTree>
    <p:extLst>
      <p:ext uri="{BB962C8B-B14F-4D97-AF65-F5344CB8AC3E}">
        <p14:creationId xmlns:p14="http://schemas.microsoft.com/office/powerpoint/2010/main" val="3115491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2D3044-62D7-499A-BE48-4185CB89E6B2}" type="slidenum">
              <a:rPr lang="en-US" altLang="en-US"/>
              <a:pPr>
                <a:defRPr/>
              </a:pPr>
              <a:t>‹#›</a:t>
            </a:fld>
            <a:endParaRPr lang="en-US" altLang="en-US"/>
          </a:p>
        </p:txBody>
      </p:sp>
    </p:spTree>
    <p:extLst>
      <p:ext uri="{BB962C8B-B14F-4D97-AF65-F5344CB8AC3E}">
        <p14:creationId xmlns:p14="http://schemas.microsoft.com/office/powerpoint/2010/main" val="2290220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4583F2-927E-4864-AB6D-A5E4CF3355D9}" type="slidenum">
              <a:rPr lang="en-US" altLang="en-US"/>
              <a:pPr>
                <a:defRPr/>
              </a:pPr>
              <a:t>‹#›</a:t>
            </a:fld>
            <a:endParaRPr lang="en-US" altLang="en-US"/>
          </a:p>
        </p:txBody>
      </p:sp>
    </p:spTree>
    <p:extLst>
      <p:ext uri="{BB962C8B-B14F-4D97-AF65-F5344CB8AC3E}">
        <p14:creationId xmlns:p14="http://schemas.microsoft.com/office/powerpoint/2010/main" val="247557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2B83EA-8326-45E1-B3B3-15DC6BB5CA0B}" type="slidenum">
              <a:rPr lang="en-US" altLang="en-US"/>
              <a:pPr>
                <a:defRPr/>
              </a:pPr>
              <a:t>‹#›</a:t>
            </a:fld>
            <a:endParaRPr lang="en-US" altLang="en-US"/>
          </a:p>
        </p:txBody>
      </p:sp>
    </p:spTree>
    <p:extLst>
      <p:ext uri="{BB962C8B-B14F-4D97-AF65-F5344CB8AC3E}">
        <p14:creationId xmlns:p14="http://schemas.microsoft.com/office/powerpoint/2010/main" val="131960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C66916-1881-481F-A05B-E04AB35D5274}" type="slidenum">
              <a:rPr lang="en-US" altLang="en-US"/>
              <a:pPr>
                <a:defRPr/>
              </a:pPr>
              <a:t>‹#›</a:t>
            </a:fld>
            <a:endParaRPr lang="en-US" altLang="en-US"/>
          </a:p>
        </p:txBody>
      </p:sp>
    </p:spTree>
    <p:extLst>
      <p:ext uri="{BB962C8B-B14F-4D97-AF65-F5344CB8AC3E}">
        <p14:creationId xmlns:p14="http://schemas.microsoft.com/office/powerpoint/2010/main" val="1960976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D768F4-81B7-47E4-8247-DEDAC95A67A6}" type="slidenum">
              <a:rPr lang="en-US" altLang="en-US"/>
              <a:pPr>
                <a:defRPr/>
              </a:pPr>
              <a:t>‹#›</a:t>
            </a:fld>
            <a:endParaRPr lang="en-US" altLang="en-US"/>
          </a:p>
        </p:txBody>
      </p:sp>
    </p:spTree>
    <p:extLst>
      <p:ext uri="{BB962C8B-B14F-4D97-AF65-F5344CB8AC3E}">
        <p14:creationId xmlns:p14="http://schemas.microsoft.com/office/powerpoint/2010/main" val="3453792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DDF082-024B-420A-A725-8E32BDDD9D1B}" type="slidenum">
              <a:rPr lang="en-US" altLang="en-US"/>
              <a:pPr>
                <a:defRPr/>
              </a:pPr>
              <a:t>‹#›</a:t>
            </a:fld>
            <a:endParaRPr lang="en-US" altLang="en-US"/>
          </a:p>
        </p:txBody>
      </p:sp>
    </p:spTree>
    <p:extLst>
      <p:ext uri="{BB962C8B-B14F-4D97-AF65-F5344CB8AC3E}">
        <p14:creationId xmlns:p14="http://schemas.microsoft.com/office/powerpoint/2010/main" val="400109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126BADA-F752-4F19-B685-624C641698A3}" type="slidenum">
              <a:rPr lang="en-US" altLang="en-US"/>
              <a:pPr>
                <a:defRPr/>
              </a:pPr>
              <a:t>‹#›</a:t>
            </a:fld>
            <a:endParaRPr lang="en-US" altLang="en-US"/>
          </a:p>
        </p:txBody>
      </p:sp>
    </p:spTree>
    <p:extLst>
      <p:ext uri="{BB962C8B-B14F-4D97-AF65-F5344CB8AC3E}">
        <p14:creationId xmlns:p14="http://schemas.microsoft.com/office/powerpoint/2010/main" val="3200988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729D95B-23CD-47A7-B1BF-55920D380FD4}" type="slidenum">
              <a:rPr lang="en-US" altLang="en-US"/>
              <a:pPr>
                <a:defRPr/>
              </a:pPr>
              <a:t>‹#›</a:t>
            </a:fld>
            <a:endParaRPr lang="en-US" altLang="en-US"/>
          </a:p>
        </p:txBody>
      </p:sp>
    </p:spTree>
    <p:extLst>
      <p:ext uri="{BB962C8B-B14F-4D97-AF65-F5344CB8AC3E}">
        <p14:creationId xmlns:p14="http://schemas.microsoft.com/office/powerpoint/2010/main" val="277160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73ABBD-FBDB-4339-B0D2-BC0EBB6D81F8}" type="slidenum">
              <a:rPr lang="en-US" altLang="en-US"/>
              <a:pPr>
                <a:defRPr/>
              </a:pPr>
              <a:t>‹#›</a:t>
            </a:fld>
            <a:endParaRPr lang="en-US" altLang="en-US"/>
          </a:p>
        </p:txBody>
      </p:sp>
    </p:spTree>
    <p:extLst>
      <p:ext uri="{BB962C8B-B14F-4D97-AF65-F5344CB8AC3E}">
        <p14:creationId xmlns:p14="http://schemas.microsoft.com/office/powerpoint/2010/main" val="32429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9E9E9E-E570-4B6D-A827-90062A3D4B44}" type="slidenum">
              <a:rPr lang="en-US" altLang="en-US"/>
              <a:pPr>
                <a:defRPr/>
              </a:pPr>
              <a:t>‹#›</a:t>
            </a:fld>
            <a:endParaRPr lang="en-US" altLang="en-US"/>
          </a:p>
        </p:txBody>
      </p:sp>
    </p:spTree>
    <p:extLst>
      <p:ext uri="{BB962C8B-B14F-4D97-AF65-F5344CB8AC3E}">
        <p14:creationId xmlns:p14="http://schemas.microsoft.com/office/powerpoint/2010/main" val="418465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a:ea typeface="ＭＳ Ｐゴシック" panose="020B0600070205080204" pitchFamily="34" charset="-128"/>
              </a:defRPr>
            </a:lvl1pPr>
          </a:lstStyle>
          <a:p>
            <a:pPr>
              <a:defRPr/>
            </a:pPr>
            <a:fld id="{3A41CE55-421D-4E34-81A3-384EE30DC7EC}" type="slidenum">
              <a:rPr lang="en-US" altLang="en-US"/>
              <a:pPr>
                <a:defRPr/>
              </a:pPr>
              <a:t>‹#›</a:t>
            </a:fld>
            <a:endParaRPr lang="en-US" altLang="en-US"/>
          </a:p>
        </p:txBody>
      </p:sp>
      <p:sp>
        <p:nvSpPr>
          <p:cNvPr id="7" name="Text Box 7"/>
          <p:cNvSpPr txBox="1">
            <a:spLocks noChangeArrowheads="1"/>
          </p:cNvSpPr>
          <p:nvPr userDrawn="1"/>
        </p:nvSpPr>
        <p:spPr bwMode="auto">
          <a:xfrm>
            <a:off x="7054850" y="6624638"/>
            <a:ext cx="2011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a:ea typeface="ＭＳ Ｐゴシック" panose="020B0600070205080204" pitchFamily="34" charset="-128"/>
              </a:rPr>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17846142"/>
              </p:ext>
            </p:extLst>
          </p:nvPr>
        </p:nvGraphicFramePr>
        <p:xfrm>
          <a:off x="1523999" y="413798"/>
          <a:ext cx="6243961" cy="5974080"/>
        </p:xfrm>
        <a:graphic>
          <a:graphicData uri="http://schemas.openxmlformats.org/drawingml/2006/table">
            <a:tbl>
              <a:tblPr firstRow="1" bandRow="1">
                <a:tableStyleId>{5940675A-B579-460E-94D1-54222C63F5DA}</a:tableStyleId>
              </a:tblPr>
              <a:tblGrid>
                <a:gridCol w="866880">
                  <a:extLst>
                    <a:ext uri="{9D8B030D-6E8A-4147-A177-3AD203B41FA5}">
                      <a16:colId xmlns:a16="http://schemas.microsoft.com/office/drawing/2014/main" val="2820661354"/>
                    </a:ext>
                  </a:extLst>
                </a:gridCol>
                <a:gridCol w="2545105">
                  <a:extLst>
                    <a:ext uri="{9D8B030D-6E8A-4147-A177-3AD203B41FA5}">
                      <a16:colId xmlns:a16="http://schemas.microsoft.com/office/drawing/2014/main" val="339874043"/>
                    </a:ext>
                  </a:extLst>
                </a:gridCol>
                <a:gridCol w="2831976">
                  <a:extLst>
                    <a:ext uri="{9D8B030D-6E8A-4147-A177-3AD203B41FA5}">
                      <a16:colId xmlns:a16="http://schemas.microsoft.com/office/drawing/2014/main" val="3121241592"/>
                    </a:ext>
                  </a:extLst>
                </a:gridCol>
              </a:tblGrid>
              <a:tr h="370840">
                <a:tc>
                  <a:txBody>
                    <a:bodyPr/>
                    <a:lstStyle/>
                    <a:p>
                      <a:endParaRPr lang="en-GB" dirty="0"/>
                    </a:p>
                  </a:txBody>
                  <a:tcPr/>
                </a:tc>
                <a:tc>
                  <a:txBody>
                    <a:bodyPr/>
                    <a:lstStyle/>
                    <a:p>
                      <a:pPr algn="ctr"/>
                      <a:r>
                        <a:rPr lang="en-GB" b="1" dirty="0"/>
                        <a:t>Helpful</a:t>
                      </a:r>
                    </a:p>
                    <a:p>
                      <a:pPr algn="ctr"/>
                      <a:r>
                        <a:rPr lang="en-GB" sz="1400" dirty="0"/>
                        <a:t>To achieving the objective</a:t>
                      </a:r>
                    </a:p>
                    <a:p>
                      <a:pPr algn="ctr"/>
                      <a:endParaRPr lang="en-GB" sz="1400" dirty="0"/>
                    </a:p>
                  </a:txBody>
                  <a:tcPr>
                    <a:solidFill>
                      <a:srgbClr val="00B050"/>
                    </a:solidFill>
                  </a:tcPr>
                </a:tc>
                <a:tc>
                  <a:txBody>
                    <a:bodyPr/>
                    <a:lstStyle/>
                    <a:p>
                      <a:pPr algn="ctr"/>
                      <a:r>
                        <a:rPr lang="en-GB" b="1" dirty="0"/>
                        <a:t>Harmful</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t>To achieving the objective</a:t>
                      </a:r>
                    </a:p>
                  </a:txBody>
                  <a:tcPr>
                    <a:solidFill>
                      <a:srgbClr val="FF0000"/>
                    </a:solidFill>
                  </a:tcPr>
                </a:tc>
                <a:extLst>
                  <a:ext uri="{0D108BD9-81ED-4DB2-BD59-A6C34878D82A}">
                    <a16:rowId xmlns:a16="http://schemas.microsoft.com/office/drawing/2014/main" val="1650325843"/>
                  </a:ext>
                </a:extLst>
              </a:tr>
              <a:tr h="370840">
                <a:tc>
                  <a:txBody>
                    <a:bodyPr/>
                    <a:lstStyle/>
                    <a:p>
                      <a:pPr algn="ctr"/>
                      <a:r>
                        <a:rPr lang="en-GB" b="1" dirty="0"/>
                        <a:t>Internal Origin</a:t>
                      </a:r>
                    </a:p>
                    <a:p>
                      <a:pPr algn="ctr"/>
                      <a:r>
                        <a:rPr lang="en-GB" sz="1400" dirty="0"/>
                        <a:t>(attribute to the organisation)</a:t>
                      </a:r>
                    </a:p>
                  </a:txBody>
                  <a:tcPr vert="vert270">
                    <a:solidFill>
                      <a:srgbClr val="FFFF00"/>
                    </a:solidFill>
                  </a:tcPr>
                </a:tc>
                <a:tc>
                  <a:txBody>
                    <a:bodyPr/>
                    <a:lstStyle/>
                    <a:p>
                      <a:pPr marL="0" algn="ctr" defTabSz="914400" rtl="0" eaLnBrk="1" latinLnBrk="0" hangingPunct="1"/>
                      <a:r>
                        <a:rPr lang="en-GB" sz="2000" b="1" u="sng" kern="1200" dirty="0">
                          <a:solidFill>
                            <a:schemeClr val="tx1"/>
                          </a:solidFill>
                          <a:latin typeface="+mn-lt"/>
                          <a:ea typeface="+mn-ea"/>
                          <a:cs typeface="+mn-cs"/>
                        </a:rPr>
                        <a:t>Strengths</a:t>
                      </a:r>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txBody>
                  <a:tcPr>
                    <a:solidFill>
                      <a:srgbClr val="92D050"/>
                    </a:solidFill>
                  </a:tcPr>
                </a:tc>
                <a:tc>
                  <a:txBody>
                    <a:bodyPr/>
                    <a:lstStyle/>
                    <a:p>
                      <a:pPr algn="ctr"/>
                      <a:r>
                        <a:rPr lang="en-GB" sz="2000" b="1" u="sng" kern="1200" dirty="0">
                          <a:solidFill>
                            <a:schemeClr val="tx1"/>
                          </a:solidFill>
                          <a:latin typeface="+mn-lt"/>
                          <a:ea typeface="+mn-ea"/>
                          <a:cs typeface="+mn-cs"/>
                        </a:rPr>
                        <a:t>Weaknesses</a:t>
                      </a:r>
                    </a:p>
                  </a:txBody>
                  <a:tcPr>
                    <a:solidFill>
                      <a:srgbClr val="FFC000"/>
                    </a:solidFill>
                  </a:tcPr>
                </a:tc>
                <a:extLst>
                  <a:ext uri="{0D108BD9-81ED-4DB2-BD59-A6C34878D82A}">
                    <a16:rowId xmlns:a16="http://schemas.microsoft.com/office/drawing/2014/main" val="65282709"/>
                  </a:ext>
                </a:extLst>
              </a:tr>
              <a:tr h="370840">
                <a:tc>
                  <a:txBody>
                    <a:bodyPr/>
                    <a:lstStyle/>
                    <a:p>
                      <a:pPr algn="ctr"/>
                      <a:r>
                        <a:rPr lang="en-GB" b="1" dirty="0"/>
                        <a:t>External origin</a:t>
                      </a:r>
                    </a:p>
                    <a:p>
                      <a:pPr algn="ctr"/>
                      <a:r>
                        <a:rPr lang="en-GB" sz="1400" dirty="0"/>
                        <a:t>(attribute of the environment)</a:t>
                      </a:r>
                    </a:p>
                  </a:txBody>
                  <a:tcPr vert="vert270">
                    <a:solidFill>
                      <a:srgbClr val="00B0F0"/>
                    </a:solidFill>
                  </a:tcPr>
                </a:tc>
                <a:tc>
                  <a:txBody>
                    <a:bodyPr/>
                    <a:lstStyle/>
                    <a:p>
                      <a:pPr algn="ctr"/>
                      <a:r>
                        <a:rPr lang="en-GB" sz="2000" b="1" u="sng" dirty="0"/>
                        <a:t>Opportunities</a:t>
                      </a:r>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txBody>
                  <a:tcPr>
                    <a:solidFill>
                      <a:schemeClr val="accent1">
                        <a:lumMod val="90000"/>
                      </a:schemeClr>
                    </a:solidFill>
                  </a:tcPr>
                </a:tc>
                <a:tc>
                  <a:txBody>
                    <a:bodyPr/>
                    <a:lstStyle/>
                    <a:p>
                      <a:pPr algn="ctr"/>
                      <a:r>
                        <a:rPr lang="en-GB" sz="2000" b="1" u="sng" dirty="0"/>
                        <a:t>Threats</a:t>
                      </a:r>
                    </a:p>
                  </a:txBody>
                  <a:tcPr>
                    <a:solidFill>
                      <a:schemeClr val="accent2">
                        <a:lumMod val="20000"/>
                        <a:lumOff val="80000"/>
                      </a:schemeClr>
                    </a:solidFill>
                  </a:tcPr>
                </a:tc>
                <a:extLst>
                  <a:ext uri="{0D108BD9-81ED-4DB2-BD59-A6C34878D82A}">
                    <a16:rowId xmlns:a16="http://schemas.microsoft.com/office/drawing/2014/main" val="1081771698"/>
                  </a:ext>
                </a:extLst>
              </a:tr>
            </a:tbl>
          </a:graphicData>
        </a:graphic>
      </p:graphicFrame>
      <p:sp>
        <p:nvSpPr>
          <p:cNvPr id="5" name="Rectangle 137"/>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4000" b="0" dirty="0">
                <a:solidFill>
                  <a:schemeClr val="tx2"/>
                </a:solidFill>
              </a:rPr>
              <a:t>SWOT Analysis Template</a:t>
            </a:r>
          </a:p>
        </p:txBody>
      </p:sp>
    </p:spTree>
    <p:extLst>
      <p:ext uri="{BB962C8B-B14F-4D97-AF65-F5344CB8AC3E}">
        <p14:creationId xmlns:p14="http://schemas.microsoft.com/office/powerpoint/2010/main" val="4200360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88854544"/>
              </p:ext>
            </p:extLst>
          </p:nvPr>
        </p:nvGraphicFramePr>
        <p:xfrm>
          <a:off x="1197295" y="1361489"/>
          <a:ext cx="6818048" cy="3754120"/>
        </p:xfrm>
        <a:graphic>
          <a:graphicData uri="http://schemas.openxmlformats.org/drawingml/2006/table">
            <a:tbl>
              <a:tblPr firstRow="1" bandRow="1">
                <a:tableStyleId>{5C22544A-7EE6-4342-B048-85BDC9FD1C3A}</a:tableStyleId>
              </a:tblPr>
              <a:tblGrid>
                <a:gridCol w="1704512">
                  <a:extLst>
                    <a:ext uri="{9D8B030D-6E8A-4147-A177-3AD203B41FA5}">
                      <a16:colId xmlns:a16="http://schemas.microsoft.com/office/drawing/2014/main" val="3099405266"/>
                    </a:ext>
                  </a:extLst>
                </a:gridCol>
                <a:gridCol w="1704512">
                  <a:extLst>
                    <a:ext uri="{9D8B030D-6E8A-4147-A177-3AD203B41FA5}">
                      <a16:colId xmlns:a16="http://schemas.microsoft.com/office/drawing/2014/main" val="2024899629"/>
                    </a:ext>
                  </a:extLst>
                </a:gridCol>
                <a:gridCol w="1704512">
                  <a:extLst>
                    <a:ext uri="{9D8B030D-6E8A-4147-A177-3AD203B41FA5}">
                      <a16:colId xmlns:a16="http://schemas.microsoft.com/office/drawing/2014/main" val="2792127423"/>
                    </a:ext>
                  </a:extLst>
                </a:gridCol>
                <a:gridCol w="1704512">
                  <a:extLst>
                    <a:ext uri="{9D8B030D-6E8A-4147-A177-3AD203B41FA5}">
                      <a16:colId xmlns:a16="http://schemas.microsoft.com/office/drawing/2014/main" val="4231496369"/>
                    </a:ext>
                  </a:extLst>
                </a:gridCol>
              </a:tblGrid>
              <a:tr h="370840">
                <a:tc>
                  <a:txBody>
                    <a:bodyPr/>
                    <a:lstStyle/>
                    <a:p>
                      <a:pPr algn="ctr"/>
                      <a:r>
                        <a:rPr lang="en-GB" dirty="0">
                          <a:solidFill>
                            <a:srgbClr val="FF0000"/>
                          </a:solidFill>
                        </a:rPr>
                        <a:t>Strengths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a:solidFill>
                            <a:srgbClr val="FF0000"/>
                          </a:solidFill>
                        </a:rPr>
                        <a:t>Weaknesses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a:solidFill>
                            <a:srgbClr val="FF0000"/>
                          </a:solidFill>
                        </a:rPr>
                        <a:t>Opportunities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a:solidFill>
                            <a:srgbClr val="FF0000"/>
                          </a:solidFill>
                        </a:rPr>
                        <a:t>Threats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20020297"/>
                  </a:ext>
                </a:extLst>
              </a:tr>
              <a:tr h="370840">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0876845"/>
                  </a:ext>
                </a:extLst>
              </a:tr>
            </a:tbl>
          </a:graphicData>
        </a:graphic>
      </p:graphicFrame>
    </p:spTree>
    <p:extLst>
      <p:ext uri="{BB962C8B-B14F-4D97-AF65-F5344CB8AC3E}">
        <p14:creationId xmlns:p14="http://schemas.microsoft.com/office/powerpoint/2010/main" val="3582593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07710980"/>
              </p:ext>
            </p:extLst>
          </p:nvPr>
        </p:nvGraphicFramePr>
        <p:xfrm>
          <a:off x="1197295" y="1361489"/>
          <a:ext cx="6818048" cy="3383280"/>
        </p:xfrm>
        <a:graphic>
          <a:graphicData uri="http://schemas.openxmlformats.org/drawingml/2006/table">
            <a:tbl>
              <a:tblPr firstRow="1" bandRow="1">
                <a:tableStyleId>{5C22544A-7EE6-4342-B048-85BDC9FD1C3A}</a:tableStyleId>
              </a:tblPr>
              <a:tblGrid>
                <a:gridCol w="1704512">
                  <a:extLst>
                    <a:ext uri="{9D8B030D-6E8A-4147-A177-3AD203B41FA5}">
                      <a16:colId xmlns:a16="http://schemas.microsoft.com/office/drawing/2014/main" val="3099405266"/>
                    </a:ext>
                  </a:extLst>
                </a:gridCol>
                <a:gridCol w="1704512">
                  <a:extLst>
                    <a:ext uri="{9D8B030D-6E8A-4147-A177-3AD203B41FA5}">
                      <a16:colId xmlns:a16="http://schemas.microsoft.com/office/drawing/2014/main" val="2024899629"/>
                    </a:ext>
                  </a:extLst>
                </a:gridCol>
                <a:gridCol w="1704512">
                  <a:extLst>
                    <a:ext uri="{9D8B030D-6E8A-4147-A177-3AD203B41FA5}">
                      <a16:colId xmlns:a16="http://schemas.microsoft.com/office/drawing/2014/main" val="2792127423"/>
                    </a:ext>
                  </a:extLst>
                </a:gridCol>
                <a:gridCol w="1704512">
                  <a:extLst>
                    <a:ext uri="{9D8B030D-6E8A-4147-A177-3AD203B41FA5}">
                      <a16:colId xmlns:a16="http://schemas.microsoft.com/office/drawing/2014/main" val="4231496369"/>
                    </a:ext>
                  </a:extLst>
                </a:gridCol>
              </a:tblGrid>
              <a:tr h="370840">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solidFill>
                      <a:schemeClr val="bg2">
                        <a:lumMod val="40000"/>
                        <a:lumOff val="60000"/>
                      </a:schemeClr>
                    </a:solidFill>
                  </a:tcPr>
                </a:tc>
                <a:tc>
                  <a:txBody>
                    <a:bodyPr/>
                    <a:lstStyle/>
                    <a:p>
                      <a:endParaRPr lang="en-GB" dirty="0"/>
                    </a:p>
                  </a:txBody>
                  <a:tcPr>
                    <a:solidFill>
                      <a:srgbClr val="F1ADB7"/>
                    </a:solidFill>
                  </a:tcPr>
                </a:tc>
                <a:tc>
                  <a:txBody>
                    <a:bodyPr/>
                    <a:lstStyle/>
                    <a:p>
                      <a:endParaRPr lang="en-GB" dirty="0"/>
                    </a:p>
                  </a:txBody>
                  <a:tcPr>
                    <a:solidFill>
                      <a:srgbClr val="FDFDE9"/>
                    </a:solidFill>
                  </a:tcPr>
                </a:tc>
                <a:tc>
                  <a:txBody>
                    <a:bodyPr/>
                    <a:lstStyle/>
                    <a:p>
                      <a:endParaRPr lang="en-GB" dirty="0"/>
                    </a:p>
                  </a:txBody>
                  <a:tcPr>
                    <a:solidFill>
                      <a:schemeClr val="accent1">
                        <a:lumMod val="90000"/>
                      </a:schemeClr>
                    </a:solidFill>
                  </a:tcPr>
                </a:tc>
                <a:extLst>
                  <a:ext uri="{0D108BD9-81ED-4DB2-BD59-A6C34878D82A}">
                    <a16:rowId xmlns:a16="http://schemas.microsoft.com/office/drawing/2014/main" val="1360876845"/>
                  </a:ext>
                </a:extLst>
              </a:tr>
            </a:tbl>
          </a:graphicData>
        </a:graphic>
      </p:graphicFrame>
      <p:sp>
        <p:nvSpPr>
          <p:cNvPr id="3" name="Oval 2"/>
          <p:cNvSpPr/>
          <p:nvPr/>
        </p:nvSpPr>
        <p:spPr bwMode="auto">
          <a:xfrm>
            <a:off x="1215051" y="4057095"/>
            <a:ext cx="1651247" cy="1651247"/>
          </a:xfrm>
          <a:prstGeom prst="ellipse">
            <a:avLst/>
          </a:prstGeom>
          <a:solidFill>
            <a:schemeClr val="bg1"/>
          </a:solidFill>
          <a:ln w="76200" cap="flat" cmpd="sng" algn="ctr">
            <a:solidFill>
              <a:srgbClr val="DDDDDD"/>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4800" b="1" i="0" u="none" strike="noStrike" cap="none" normalizeH="0" baseline="0" dirty="0">
                <a:ln>
                  <a:noFill/>
                </a:ln>
                <a:solidFill>
                  <a:schemeClr val="bg1">
                    <a:lumMod val="50000"/>
                  </a:schemeClr>
                </a:solidFill>
                <a:effectLst/>
                <a:latin typeface="Arial" charset="0"/>
                <a:ea typeface="ＭＳ Ｐゴシック" pitchFamily="96" charset="-128"/>
              </a:rPr>
              <a:t>S</a:t>
            </a:r>
          </a:p>
          <a:p>
            <a:pPr marL="0" marR="0" indent="0" algn="ctr" defTabSz="914400" rtl="0" eaLnBrk="0" fontAlgn="base" latinLnBrk="0" hangingPunct="0">
              <a:lnSpc>
                <a:spcPct val="100000"/>
              </a:lnSpc>
              <a:spcBef>
                <a:spcPct val="0"/>
              </a:spcBef>
              <a:spcAft>
                <a:spcPct val="0"/>
              </a:spcAft>
              <a:buClrTx/>
              <a:buSzTx/>
              <a:buFontTx/>
              <a:buNone/>
              <a:tabLst/>
            </a:pPr>
            <a:r>
              <a:rPr lang="en-GB" sz="1600" dirty="0">
                <a:solidFill>
                  <a:schemeClr val="bg1">
                    <a:lumMod val="50000"/>
                  </a:schemeClr>
                </a:solidFill>
                <a:latin typeface="Arial" charset="0"/>
                <a:ea typeface="ＭＳ Ｐゴシック" pitchFamily="96" charset="-128"/>
              </a:rPr>
              <a:t>Strengths</a:t>
            </a:r>
            <a:endParaRPr kumimoji="0" lang="en-GB" sz="1600" b="1" i="0" u="none" strike="noStrike" cap="none" normalizeH="0" baseline="0" dirty="0">
              <a:ln>
                <a:noFill/>
              </a:ln>
              <a:solidFill>
                <a:schemeClr val="bg1">
                  <a:lumMod val="50000"/>
                </a:schemeClr>
              </a:solidFill>
              <a:effectLst/>
              <a:latin typeface="Arial" charset="0"/>
              <a:ea typeface="ＭＳ Ｐゴシック" pitchFamily="96" charset="-128"/>
            </a:endParaRPr>
          </a:p>
        </p:txBody>
      </p:sp>
      <p:sp>
        <p:nvSpPr>
          <p:cNvPr id="5" name="Oval 4"/>
          <p:cNvSpPr/>
          <p:nvPr/>
        </p:nvSpPr>
        <p:spPr bwMode="auto">
          <a:xfrm>
            <a:off x="2927647" y="4057094"/>
            <a:ext cx="1651247" cy="1651247"/>
          </a:xfrm>
          <a:prstGeom prst="ellipse">
            <a:avLst/>
          </a:prstGeom>
          <a:solidFill>
            <a:schemeClr val="bg1"/>
          </a:solidFill>
          <a:ln w="76200" cap="flat" cmpd="sng" algn="ctr">
            <a:solidFill>
              <a:srgbClr val="F1ADB7"/>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4800" b="1" i="0" u="none" strike="noStrike" cap="none" normalizeH="0" baseline="0" dirty="0">
                <a:ln>
                  <a:noFill/>
                </a:ln>
                <a:solidFill>
                  <a:srgbClr val="FF0000"/>
                </a:solidFill>
                <a:effectLst/>
                <a:latin typeface="Arial" charset="0"/>
                <a:ea typeface="ＭＳ Ｐゴシック" pitchFamily="96" charset="-128"/>
              </a:rPr>
              <a:t>W</a:t>
            </a:r>
          </a:p>
          <a:p>
            <a:pPr marL="0" marR="0" indent="0" algn="ctr" defTabSz="914400" rtl="0" eaLnBrk="0" fontAlgn="base" latinLnBrk="0" hangingPunct="0">
              <a:lnSpc>
                <a:spcPct val="100000"/>
              </a:lnSpc>
              <a:spcBef>
                <a:spcPct val="0"/>
              </a:spcBef>
              <a:spcAft>
                <a:spcPct val="0"/>
              </a:spcAft>
              <a:buClrTx/>
              <a:buSzTx/>
              <a:buFontTx/>
              <a:buNone/>
              <a:tabLst/>
            </a:pPr>
            <a:r>
              <a:rPr lang="en-GB" sz="1400" dirty="0">
                <a:solidFill>
                  <a:srgbClr val="FF0000"/>
                </a:solidFill>
                <a:latin typeface="Arial" charset="0"/>
                <a:ea typeface="ＭＳ Ｐゴシック" pitchFamily="96" charset="-128"/>
              </a:rPr>
              <a:t>Weakness</a:t>
            </a:r>
            <a:endParaRPr kumimoji="0" lang="en-GB" sz="1400" b="1" i="0" u="none" strike="noStrike" cap="none" normalizeH="0" baseline="0" dirty="0">
              <a:ln>
                <a:noFill/>
              </a:ln>
              <a:solidFill>
                <a:srgbClr val="FF0000"/>
              </a:solidFill>
              <a:effectLst/>
              <a:latin typeface="Arial" charset="0"/>
              <a:ea typeface="ＭＳ Ｐゴシック" pitchFamily="96" charset="-128"/>
            </a:endParaRPr>
          </a:p>
        </p:txBody>
      </p:sp>
      <p:sp>
        <p:nvSpPr>
          <p:cNvPr id="6" name="Oval 5"/>
          <p:cNvSpPr/>
          <p:nvPr/>
        </p:nvSpPr>
        <p:spPr bwMode="auto">
          <a:xfrm>
            <a:off x="4632554" y="4057095"/>
            <a:ext cx="1651247" cy="1651247"/>
          </a:xfrm>
          <a:prstGeom prst="ellipse">
            <a:avLst/>
          </a:prstGeom>
          <a:solidFill>
            <a:schemeClr val="bg1"/>
          </a:solidFill>
          <a:ln w="76200" cap="flat" cmpd="sng" algn="ctr">
            <a:solidFill>
              <a:srgbClr val="FDFDE9"/>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solidFill>
                  <a:srgbClr val="E9D32F"/>
                </a:solidFill>
                <a:latin typeface="Arial" charset="0"/>
                <a:ea typeface="ＭＳ Ｐゴシック" pitchFamily="96" charset="-128"/>
              </a:rPr>
              <a:t>O</a:t>
            </a:r>
            <a:endParaRPr kumimoji="0" lang="en-GB" sz="4800" b="1" i="0" u="none" strike="noStrike" cap="none" normalizeH="0" baseline="0" dirty="0">
              <a:ln>
                <a:noFill/>
              </a:ln>
              <a:solidFill>
                <a:srgbClr val="E9D32F"/>
              </a:solidFill>
              <a:effectLst/>
              <a:latin typeface="Arial" charset="0"/>
              <a:ea typeface="ＭＳ Ｐゴシック" pitchFamily="96" charset="-128"/>
            </a:endParaRPr>
          </a:p>
          <a:p>
            <a:pPr marL="0" marR="0" indent="0" algn="ctr" defTabSz="914400" rtl="0" eaLnBrk="0" fontAlgn="base" latinLnBrk="0" hangingPunct="0">
              <a:lnSpc>
                <a:spcPct val="100000"/>
              </a:lnSpc>
              <a:spcBef>
                <a:spcPct val="0"/>
              </a:spcBef>
              <a:spcAft>
                <a:spcPct val="0"/>
              </a:spcAft>
              <a:buClrTx/>
              <a:buSzTx/>
              <a:buFontTx/>
              <a:buNone/>
              <a:tabLst/>
            </a:pPr>
            <a:r>
              <a:rPr lang="en-GB" sz="1100" dirty="0">
                <a:solidFill>
                  <a:srgbClr val="E9D32F"/>
                </a:solidFill>
                <a:latin typeface="Arial" charset="0"/>
                <a:ea typeface="ＭＳ Ｐゴシック" pitchFamily="96" charset="-128"/>
              </a:rPr>
              <a:t>Opportunities</a:t>
            </a:r>
            <a:endParaRPr kumimoji="0" lang="en-GB" sz="1100" b="1" i="0" u="none" strike="noStrike" cap="none" normalizeH="0" baseline="0" dirty="0">
              <a:ln>
                <a:noFill/>
              </a:ln>
              <a:solidFill>
                <a:srgbClr val="E9D32F"/>
              </a:solidFill>
              <a:effectLst/>
              <a:latin typeface="Arial" charset="0"/>
              <a:ea typeface="ＭＳ Ｐゴシック" pitchFamily="96" charset="-128"/>
            </a:endParaRPr>
          </a:p>
        </p:txBody>
      </p:sp>
      <p:sp>
        <p:nvSpPr>
          <p:cNvPr id="7" name="Oval 6"/>
          <p:cNvSpPr/>
          <p:nvPr/>
        </p:nvSpPr>
        <p:spPr bwMode="auto">
          <a:xfrm>
            <a:off x="6336272" y="4057093"/>
            <a:ext cx="1651247" cy="1651247"/>
          </a:xfrm>
          <a:prstGeom prst="ellipse">
            <a:avLst/>
          </a:prstGeom>
          <a:solidFill>
            <a:schemeClr val="bg1"/>
          </a:solidFill>
          <a:ln w="76200" cap="flat" cmpd="sng" algn="ctr">
            <a:solidFill>
              <a:schemeClr val="accent1">
                <a:lumMod val="9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solidFill>
                  <a:schemeClr val="accent1">
                    <a:lumMod val="50000"/>
                  </a:schemeClr>
                </a:solidFill>
                <a:latin typeface="Arial" charset="0"/>
                <a:ea typeface="ＭＳ Ｐゴシック" pitchFamily="96" charset="-128"/>
              </a:rPr>
              <a:t>T</a:t>
            </a:r>
            <a:endParaRPr kumimoji="0" lang="en-GB" sz="4800" b="1" i="0" u="none" strike="noStrike" cap="none" normalizeH="0" baseline="0" dirty="0">
              <a:ln>
                <a:noFill/>
              </a:ln>
              <a:solidFill>
                <a:schemeClr val="accent1">
                  <a:lumMod val="50000"/>
                </a:schemeClr>
              </a:solidFill>
              <a:effectLst/>
              <a:latin typeface="Arial" charset="0"/>
              <a:ea typeface="ＭＳ Ｐゴシック" pitchFamily="96" charset="-128"/>
            </a:endParaRPr>
          </a:p>
          <a:p>
            <a:pPr marL="0" marR="0" indent="0" algn="ctr" defTabSz="914400" rtl="0" eaLnBrk="0" fontAlgn="base" latinLnBrk="0" hangingPunct="0">
              <a:lnSpc>
                <a:spcPct val="100000"/>
              </a:lnSpc>
              <a:spcBef>
                <a:spcPct val="0"/>
              </a:spcBef>
              <a:spcAft>
                <a:spcPct val="0"/>
              </a:spcAft>
              <a:buClrTx/>
              <a:buSzTx/>
              <a:buFontTx/>
              <a:buNone/>
              <a:tabLst/>
            </a:pPr>
            <a:r>
              <a:rPr lang="en-GB" sz="1600" dirty="0">
                <a:solidFill>
                  <a:schemeClr val="accent1">
                    <a:lumMod val="50000"/>
                  </a:schemeClr>
                </a:solidFill>
                <a:latin typeface="Arial" charset="0"/>
                <a:ea typeface="ＭＳ Ｐゴシック" pitchFamily="96" charset="-128"/>
              </a:rPr>
              <a:t>Threats</a:t>
            </a:r>
            <a:endParaRPr kumimoji="0" lang="en-GB" sz="1600" b="1" i="0" u="none" strike="noStrike" cap="none" normalizeH="0" baseline="0" dirty="0">
              <a:ln>
                <a:noFill/>
              </a:ln>
              <a:solidFill>
                <a:schemeClr val="accent1">
                  <a:lumMod val="50000"/>
                </a:schemeClr>
              </a:solidFill>
              <a:effectLst/>
              <a:latin typeface="Arial" charset="0"/>
              <a:ea typeface="ＭＳ Ｐゴシック" pitchFamily="96" charset="-128"/>
            </a:endParaRPr>
          </a:p>
        </p:txBody>
      </p:sp>
    </p:spTree>
    <p:extLst>
      <p:ext uri="{BB962C8B-B14F-4D97-AF65-F5344CB8AC3E}">
        <p14:creationId xmlns:p14="http://schemas.microsoft.com/office/powerpoint/2010/main" val="3388967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3999" y="413798"/>
          <a:ext cx="6243961" cy="5974080"/>
        </p:xfrm>
        <a:graphic>
          <a:graphicData uri="http://schemas.openxmlformats.org/drawingml/2006/table">
            <a:tbl>
              <a:tblPr firstRow="1" bandRow="1">
                <a:tableStyleId>{5940675A-B579-460E-94D1-54222C63F5DA}</a:tableStyleId>
              </a:tblPr>
              <a:tblGrid>
                <a:gridCol w="866880">
                  <a:extLst>
                    <a:ext uri="{9D8B030D-6E8A-4147-A177-3AD203B41FA5}">
                      <a16:colId xmlns:a16="http://schemas.microsoft.com/office/drawing/2014/main" val="2820661354"/>
                    </a:ext>
                  </a:extLst>
                </a:gridCol>
                <a:gridCol w="2545105">
                  <a:extLst>
                    <a:ext uri="{9D8B030D-6E8A-4147-A177-3AD203B41FA5}">
                      <a16:colId xmlns:a16="http://schemas.microsoft.com/office/drawing/2014/main" val="339874043"/>
                    </a:ext>
                  </a:extLst>
                </a:gridCol>
                <a:gridCol w="2831976">
                  <a:extLst>
                    <a:ext uri="{9D8B030D-6E8A-4147-A177-3AD203B41FA5}">
                      <a16:colId xmlns:a16="http://schemas.microsoft.com/office/drawing/2014/main" val="3121241592"/>
                    </a:ext>
                  </a:extLst>
                </a:gridCol>
              </a:tblGrid>
              <a:tr h="370840">
                <a:tc>
                  <a:txBody>
                    <a:bodyPr/>
                    <a:lstStyle/>
                    <a:p>
                      <a:endParaRPr lang="en-GB" dirty="0"/>
                    </a:p>
                  </a:txBody>
                  <a:tcPr/>
                </a:tc>
                <a:tc>
                  <a:txBody>
                    <a:bodyPr/>
                    <a:lstStyle/>
                    <a:p>
                      <a:pPr algn="ctr"/>
                      <a:r>
                        <a:rPr lang="en-GB" b="1" dirty="0"/>
                        <a:t>Helpful</a:t>
                      </a:r>
                    </a:p>
                    <a:p>
                      <a:pPr algn="ctr"/>
                      <a:r>
                        <a:rPr lang="en-GB" sz="1400" dirty="0"/>
                        <a:t>To achieving the objective</a:t>
                      </a:r>
                    </a:p>
                    <a:p>
                      <a:pPr algn="ctr"/>
                      <a:endParaRPr lang="en-GB" sz="1400" dirty="0"/>
                    </a:p>
                  </a:txBody>
                  <a:tcPr>
                    <a:solidFill>
                      <a:srgbClr val="00B050"/>
                    </a:solidFill>
                  </a:tcPr>
                </a:tc>
                <a:tc>
                  <a:txBody>
                    <a:bodyPr/>
                    <a:lstStyle/>
                    <a:p>
                      <a:pPr algn="ctr"/>
                      <a:r>
                        <a:rPr lang="en-GB" b="1" dirty="0"/>
                        <a:t>Harmful</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t>To achieving the objective</a:t>
                      </a:r>
                    </a:p>
                  </a:txBody>
                  <a:tcPr>
                    <a:solidFill>
                      <a:srgbClr val="FF0000"/>
                    </a:solidFill>
                  </a:tcPr>
                </a:tc>
                <a:extLst>
                  <a:ext uri="{0D108BD9-81ED-4DB2-BD59-A6C34878D82A}">
                    <a16:rowId xmlns:a16="http://schemas.microsoft.com/office/drawing/2014/main" val="1650325843"/>
                  </a:ext>
                </a:extLst>
              </a:tr>
              <a:tr h="370840">
                <a:tc>
                  <a:txBody>
                    <a:bodyPr/>
                    <a:lstStyle/>
                    <a:p>
                      <a:pPr algn="ctr"/>
                      <a:r>
                        <a:rPr lang="en-GB" b="1" dirty="0"/>
                        <a:t>Internal Origin</a:t>
                      </a:r>
                    </a:p>
                    <a:p>
                      <a:pPr algn="ctr"/>
                      <a:r>
                        <a:rPr lang="en-GB" sz="1400" dirty="0"/>
                        <a:t>(attribute to the organisation)</a:t>
                      </a:r>
                    </a:p>
                  </a:txBody>
                  <a:tcPr vert="vert270">
                    <a:solidFill>
                      <a:srgbClr val="FFFF00"/>
                    </a:solidFill>
                  </a:tcPr>
                </a:tc>
                <a:tc>
                  <a:txBody>
                    <a:bodyPr/>
                    <a:lstStyle/>
                    <a:p>
                      <a:pPr marL="0" algn="ctr" defTabSz="914400" rtl="0" eaLnBrk="1" latinLnBrk="0" hangingPunct="1"/>
                      <a:r>
                        <a:rPr lang="en-GB" sz="2000" b="1" u="sng" kern="1200" dirty="0">
                          <a:solidFill>
                            <a:schemeClr val="tx1"/>
                          </a:solidFill>
                          <a:latin typeface="+mn-lt"/>
                          <a:ea typeface="+mn-ea"/>
                          <a:cs typeface="+mn-cs"/>
                        </a:rPr>
                        <a:t>Strengths</a:t>
                      </a:r>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txBody>
                  <a:tcPr>
                    <a:solidFill>
                      <a:srgbClr val="92D050"/>
                    </a:solidFill>
                  </a:tcPr>
                </a:tc>
                <a:tc>
                  <a:txBody>
                    <a:bodyPr/>
                    <a:lstStyle/>
                    <a:p>
                      <a:pPr algn="ctr"/>
                      <a:r>
                        <a:rPr lang="en-GB" sz="2000" b="1" u="sng" kern="1200" dirty="0">
                          <a:solidFill>
                            <a:schemeClr val="tx1"/>
                          </a:solidFill>
                          <a:latin typeface="+mn-lt"/>
                          <a:ea typeface="+mn-ea"/>
                          <a:cs typeface="+mn-cs"/>
                        </a:rPr>
                        <a:t>Weaknesses</a:t>
                      </a:r>
                    </a:p>
                  </a:txBody>
                  <a:tcPr>
                    <a:solidFill>
                      <a:srgbClr val="FFC000"/>
                    </a:solidFill>
                  </a:tcPr>
                </a:tc>
                <a:extLst>
                  <a:ext uri="{0D108BD9-81ED-4DB2-BD59-A6C34878D82A}">
                    <a16:rowId xmlns:a16="http://schemas.microsoft.com/office/drawing/2014/main" val="65282709"/>
                  </a:ext>
                </a:extLst>
              </a:tr>
              <a:tr h="370840">
                <a:tc>
                  <a:txBody>
                    <a:bodyPr/>
                    <a:lstStyle/>
                    <a:p>
                      <a:pPr algn="ctr"/>
                      <a:r>
                        <a:rPr lang="en-GB" b="1" dirty="0"/>
                        <a:t>External origin</a:t>
                      </a:r>
                    </a:p>
                    <a:p>
                      <a:pPr algn="ctr"/>
                      <a:r>
                        <a:rPr lang="en-GB" sz="1400" dirty="0"/>
                        <a:t>(attribute of the environment)</a:t>
                      </a:r>
                    </a:p>
                  </a:txBody>
                  <a:tcPr vert="vert270">
                    <a:solidFill>
                      <a:srgbClr val="00B0F0"/>
                    </a:solidFill>
                  </a:tcPr>
                </a:tc>
                <a:tc>
                  <a:txBody>
                    <a:bodyPr/>
                    <a:lstStyle/>
                    <a:p>
                      <a:pPr algn="ctr"/>
                      <a:r>
                        <a:rPr lang="en-GB" sz="2000" b="1" u="sng" dirty="0"/>
                        <a:t>Opportunities</a:t>
                      </a:r>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txBody>
                  <a:tcPr>
                    <a:solidFill>
                      <a:schemeClr val="accent1">
                        <a:lumMod val="90000"/>
                      </a:schemeClr>
                    </a:solidFill>
                  </a:tcPr>
                </a:tc>
                <a:tc>
                  <a:txBody>
                    <a:bodyPr/>
                    <a:lstStyle/>
                    <a:p>
                      <a:pPr algn="ctr"/>
                      <a:r>
                        <a:rPr lang="en-GB" sz="2000" b="1" u="sng" dirty="0"/>
                        <a:t>Threats</a:t>
                      </a:r>
                    </a:p>
                  </a:txBody>
                  <a:tcPr>
                    <a:solidFill>
                      <a:schemeClr val="accent2">
                        <a:lumMod val="20000"/>
                        <a:lumOff val="80000"/>
                      </a:schemeClr>
                    </a:solidFill>
                  </a:tcPr>
                </a:tc>
                <a:extLst>
                  <a:ext uri="{0D108BD9-81ED-4DB2-BD59-A6C34878D82A}">
                    <a16:rowId xmlns:a16="http://schemas.microsoft.com/office/drawing/2014/main" val="1081771698"/>
                  </a:ext>
                </a:extLst>
              </a:tr>
            </a:tbl>
          </a:graphicData>
        </a:graphic>
      </p:graphicFrame>
    </p:spTree>
    <p:extLst>
      <p:ext uri="{BB962C8B-B14F-4D97-AF65-F5344CB8AC3E}">
        <p14:creationId xmlns:p14="http://schemas.microsoft.com/office/powerpoint/2010/main" val="724611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GB" altLang="en-US" sz="2400"/>
          </a:p>
        </p:txBody>
      </p:sp>
      <p:sp>
        <p:nvSpPr>
          <p:cNvPr id="29699" name="Rectangle 3"/>
          <p:cNvSpPr>
            <a:spLocks noGrp="1" noChangeArrowheads="1"/>
          </p:cNvSpPr>
          <p:nvPr>
            <p:ph type="title"/>
          </p:nvPr>
        </p:nvSpPr>
        <p:spPr>
          <a:xfrm>
            <a:off x="685800" y="438150"/>
            <a:ext cx="7772400" cy="1143000"/>
          </a:xfrm>
        </p:spPr>
        <p:txBody>
          <a:bodyPr/>
          <a:lstStyle/>
          <a:p>
            <a:pPr eaLnBrk="1" hangingPunct="1"/>
            <a:r>
              <a:rPr lang="en-GB" altLang="en-US"/>
              <a:t>Use of templates</a:t>
            </a:r>
            <a:endParaRPr lang="en-US" altLang="en-US"/>
          </a:p>
        </p:txBody>
      </p:sp>
      <p:sp>
        <p:nvSpPr>
          <p:cNvPr id="2970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1196</TotalTime>
  <Words>242</Words>
  <Application>Microsoft Office PowerPoint</Application>
  <PresentationFormat>On-screen Show (4:3)</PresentationFormat>
  <Paragraphs>94</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ＭＳ Ｐゴシック</vt:lpstr>
      <vt:lpstr>ＭＳ Ｐゴシック</vt:lpstr>
      <vt:lpstr>Arial</vt:lpstr>
      <vt:lpstr>Wingdings</vt:lpstr>
      <vt:lpstr>Blank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Rachael Boynton</cp:lastModifiedBy>
  <cp:revision>112</cp:revision>
  <dcterms:created xsi:type="dcterms:W3CDTF">2007-10-25T13:20:16Z</dcterms:created>
  <dcterms:modified xsi:type="dcterms:W3CDTF">2017-07-05T14:30:17Z</dcterms:modified>
</cp:coreProperties>
</file>